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4" r:id="rId14"/>
    <p:sldId id="268" r:id="rId15"/>
    <p:sldId id="265" r:id="rId16"/>
    <p:sldId id="269" r:id="rId17"/>
    <p:sldId id="270" r:id="rId18"/>
    <p:sldId id="271" r:id="rId19"/>
    <p:sldId id="266" r:id="rId20"/>
    <p:sldId id="272" r:id="rId21"/>
    <p:sldId id="273" r:id="rId22"/>
    <p:sldId id="275" r:id="rId23"/>
    <p:sldId id="308" r:id="rId24"/>
    <p:sldId id="274" r:id="rId25"/>
    <p:sldId id="276" r:id="rId26"/>
    <p:sldId id="309" r:id="rId27"/>
    <p:sldId id="277" r:id="rId28"/>
    <p:sldId id="278" r:id="rId29"/>
    <p:sldId id="280" r:id="rId30"/>
    <p:sldId id="310" r:id="rId31"/>
    <p:sldId id="279" r:id="rId32"/>
    <p:sldId id="281" r:id="rId33"/>
    <p:sldId id="287" r:id="rId34"/>
    <p:sldId id="282" r:id="rId35"/>
    <p:sldId id="288" r:id="rId36"/>
    <p:sldId id="311" r:id="rId37"/>
    <p:sldId id="291" r:id="rId38"/>
    <p:sldId id="289" r:id="rId39"/>
    <p:sldId id="292" r:id="rId40"/>
    <p:sldId id="293" r:id="rId41"/>
    <p:sldId id="294" r:id="rId42"/>
    <p:sldId id="290" r:id="rId43"/>
    <p:sldId id="295" r:id="rId44"/>
    <p:sldId id="296" r:id="rId45"/>
    <p:sldId id="298" r:id="rId46"/>
    <p:sldId id="297" r:id="rId47"/>
    <p:sldId id="317" r:id="rId48"/>
    <p:sldId id="312" r:id="rId49"/>
    <p:sldId id="313" r:id="rId50"/>
    <p:sldId id="314" r:id="rId51"/>
    <p:sldId id="315" r:id="rId52"/>
    <p:sldId id="299" r:id="rId53"/>
    <p:sldId id="301" r:id="rId54"/>
    <p:sldId id="318" r:id="rId55"/>
    <p:sldId id="316" r:id="rId56"/>
    <p:sldId id="320" r:id="rId57"/>
    <p:sldId id="300" r:id="rId58"/>
    <p:sldId id="321" r:id="rId59"/>
    <p:sldId id="302" r:id="rId60"/>
    <p:sldId id="322" r:id="rId61"/>
    <p:sldId id="323" r:id="rId62"/>
    <p:sldId id="324" r:id="rId63"/>
    <p:sldId id="303" r:id="rId64"/>
    <p:sldId id="304" r:id="rId65"/>
    <p:sldId id="305" r:id="rId66"/>
    <p:sldId id="319" r:id="rId67"/>
    <p:sldId id="306" r:id="rId68"/>
    <p:sldId id="30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0CE8E8-5FB7-49F9-B6C0-3D4F24513B2F}" v="2" dt="2021-03-27T14:50:45.686"/>
    <p1510:client id="{7B08FCD2-E43B-499A-9A0D-67967C27CEF2}" v="2" dt="2021-03-18T16:40:34.705"/>
    <p1510:client id="{9896FEBC-AC8E-4FF9-9303-8CD847D1CF41}" v="1" dt="2021-03-17T10:06:13.614"/>
    <p1510:client id="{D2B7EA6A-5A8B-4101-85AE-6090094F1B8B}" v="1" dt="2021-03-21T10:17:14.529"/>
    <p1510:client id="{D4165A00-8585-4753-B716-C0D93622D47E}" v="1" dt="2021-04-07T21:54:57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FAN OROS" userId="S::stefan.oros@s.unibuc.ro::9cfcb3c3-d64d-4a81-87df-f9bc645eed60" providerId="AD" clId="Web-{D2B7EA6A-5A8B-4101-85AE-6090094F1B8B}"/>
    <pc:docChg chg="modSld">
      <pc:chgData name="STEFAN OROS" userId="S::stefan.oros@s.unibuc.ro::9cfcb3c3-d64d-4a81-87df-f9bc645eed60" providerId="AD" clId="Web-{D2B7EA6A-5A8B-4101-85AE-6090094F1B8B}" dt="2021-03-21T10:17:14.529" v="0" actId="1076"/>
      <pc:docMkLst>
        <pc:docMk/>
      </pc:docMkLst>
      <pc:sldChg chg="modSp">
        <pc:chgData name="STEFAN OROS" userId="S::stefan.oros@s.unibuc.ro::9cfcb3c3-d64d-4a81-87df-f9bc645eed60" providerId="AD" clId="Web-{D2B7EA6A-5A8B-4101-85AE-6090094F1B8B}" dt="2021-03-21T10:17:14.529" v="0" actId="1076"/>
        <pc:sldMkLst>
          <pc:docMk/>
          <pc:sldMk cId="4044729583" sldId="301"/>
        </pc:sldMkLst>
        <pc:picChg chg="mod">
          <ac:chgData name="STEFAN OROS" userId="S::stefan.oros@s.unibuc.ro::9cfcb3c3-d64d-4a81-87df-f9bc645eed60" providerId="AD" clId="Web-{D2B7EA6A-5A8B-4101-85AE-6090094F1B8B}" dt="2021-03-21T10:17:14.529" v="0" actId="1076"/>
          <ac:picMkLst>
            <pc:docMk/>
            <pc:sldMk cId="4044729583" sldId="301"/>
            <ac:picMk id="5" creationId="{00000000-0000-0000-0000-000000000000}"/>
          </ac:picMkLst>
        </pc:picChg>
      </pc:sldChg>
    </pc:docChg>
  </pc:docChgLst>
  <pc:docChgLst>
    <pc:chgData name="GABRIEL UNGUREANU" userId="S::gabriel.ungureanu12@s.unibuc.ro::8c4d8539-a4ab-4ca0-9a3c-3b0ad3c70d71" providerId="AD" clId="Web-{4C0CE8E8-5FB7-49F9-B6C0-3D4F24513B2F}"/>
    <pc:docChg chg="modSld">
      <pc:chgData name="GABRIEL UNGUREANU" userId="S::gabriel.ungureanu12@s.unibuc.ro::8c4d8539-a4ab-4ca0-9a3c-3b0ad3c70d71" providerId="AD" clId="Web-{4C0CE8E8-5FB7-49F9-B6C0-3D4F24513B2F}" dt="2021-03-27T14:50:45.686" v="1" actId="1076"/>
      <pc:docMkLst>
        <pc:docMk/>
      </pc:docMkLst>
      <pc:sldChg chg="modSp">
        <pc:chgData name="GABRIEL UNGUREANU" userId="S::gabriel.ungureanu12@s.unibuc.ro::8c4d8539-a4ab-4ca0-9a3c-3b0ad3c70d71" providerId="AD" clId="Web-{4C0CE8E8-5FB7-49F9-B6C0-3D4F24513B2F}" dt="2021-03-27T14:50:45.686" v="1" actId="1076"/>
        <pc:sldMkLst>
          <pc:docMk/>
          <pc:sldMk cId="617309521" sldId="259"/>
        </pc:sldMkLst>
        <pc:picChg chg="mod">
          <ac:chgData name="GABRIEL UNGUREANU" userId="S::gabriel.ungureanu12@s.unibuc.ro::8c4d8539-a4ab-4ca0-9a3c-3b0ad3c70d71" providerId="AD" clId="Web-{4C0CE8E8-5FB7-49F9-B6C0-3D4F24513B2F}" dt="2021-03-27T14:50:45.686" v="1" actId="1076"/>
          <ac:picMkLst>
            <pc:docMk/>
            <pc:sldMk cId="617309521" sldId="259"/>
            <ac:picMk id="5" creationId="{00000000-0000-0000-0000-000000000000}"/>
          </ac:picMkLst>
        </pc:picChg>
      </pc:sldChg>
    </pc:docChg>
  </pc:docChgLst>
  <pc:docChgLst>
    <pc:chgData name="SILVIU ALEXANDRU SABAU" userId="S::silviu.sabau@s.unibuc.ro::ae9ebb79-c152-4a0b-8f00-d00b956fc870" providerId="AD" clId="Web-{9896FEBC-AC8E-4FF9-9303-8CD847D1CF41}"/>
    <pc:docChg chg="modSld">
      <pc:chgData name="SILVIU ALEXANDRU SABAU" userId="S::silviu.sabau@s.unibuc.ro::ae9ebb79-c152-4a0b-8f00-d00b956fc870" providerId="AD" clId="Web-{9896FEBC-AC8E-4FF9-9303-8CD847D1CF41}" dt="2021-03-17T10:06:13.614" v="0" actId="14100"/>
      <pc:docMkLst>
        <pc:docMk/>
      </pc:docMkLst>
      <pc:sldChg chg="modSp">
        <pc:chgData name="SILVIU ALEXANDRU SABAU" userId="S::silviu.sabau@s.unibuc.ro::ae9ebb79-c152-4a0b-8f00-d00b956fc870" providerId="AD" clId="Web-{9896FEBC-AC8E-4FF9-9303-8CD847D1CF41}" dt="2021-03-17T10:06:13.614" v="0" actId="14100"/>
        <pc:sldMkLst>
          <pc:docMk/>
          <pc:sldMk cId="617309521" sldId="259"/>
        </pc:sldMkLst>
        <pc:picChg chg="mod">
          <ac:chgData name="SILVIU ALEXANDRU SABAU" userId="S::silviu.sabau@s.unibuc.ro::ae9ebb79-c152-4a0b-8f00-d00b956fc870" providerId="AD" clId="Web-{9896FEBC-AC8E-4FF9-9303-8CD847D1CF41}" dt="2021-03-17T10:06:13.614" v="0" actId="14100"/>
          <ac:picMkLst>
            <pc:docMk/>
            <pc:sldMk cId="617309521" sldId="259"/>
            <ac:picMk id="5" creationId="{00000000-0000-0000-0000-000000000000}"/>
          </ac:picMkLst>
        </pc:picChg>
      </pc:sldChg>
    </pc:docChg>
  </pc:docChgLst>
  <pc:docChgLst>
    <pc:chgData name="SEBASTIAN COTEANU" userId="S::sebastian.coteanu@s.unibuc.ro::62b24317-d142-4ec4-b3f0-b00bcf724aa1" providerId="AD" clId="Web-{7B08FCD2-E43B-499A-9A0D-67967C27CEF2}"/>
    <pc:docChg chg="modSld">
      <pc:chgData name="SEBASTIAN COTEANU" userId="S::sebastian.coteanu@s.unibuc.ro::62b24317-d142-4ec4-b3f0-b00bcf724aa1" providerId="AD" clId="Web-{7B08FCD2-E43B-499A-9A0D-67967C27CEF2}" dt="2021-03-18T16:40:34.705" v="1" actId="1076"/>
      <pc:docMkLst>
        <pc:docMk/>
      </pc:docMkLst>
      <pc:sldChg chg="modSp">
        <pc:chgData name="SEBASTIAN COTEANU" userId="S::sebastian.coteanu@s.unibuc.ro::62b24317-d142-4ec4-b3f0-b00bcf724aa1" providerId="AD" clId="Web-{7B08FCD2-E43B-499A-9A0D-67967C27CEF2}" dt="2021-03-18T16:40:34.705" v="1" actId="1076"/>
        <pc:sldMkLst>
          <pc:docMk/>
          <pc:sldMk cId="1112210271" sldId="256"/>
        </pc:sldMkLst>
        <pc:spChg chg="mod">
          <ac:chgData name="SEBASTIAN COTEANU" userId="S::sebastian.coteanu@s.unibuc.ro::62b24317-d142-4ec4-b3f0-b00bcf724aa1" providerId="AD" clId="Web-{7B08FCD2-E43B-499A-9A0D-67967C27CEF2}" dt="2021-03-18T16:40:34.705" v="1" actId="1076"/>
          <ac:spMkLst>
            <pc:docMk/>
            <pc:sldMk cId="1112210271" sldId="256"/>
            <ac:spMk id="2" creationId="{00000000-0000-0000-0000-000000000000}"/>
          </ac:spMkLst>
        </pc:spChg>
      </pc:sldChg>
    </pc:docChg>
  </pc:docChgLst>
  <pc:docChgLst>
    <pc:chgData name="ALEXANDRU TEODOR VAJA" userId="S::alexandru.vaja@s.unibuc.ro::5a39108a-8d86-43a4-a628-edb86cb05fb8" providerId="AD" clId="Web-{D4165A00-8585-4753-B716-C0D93622D47E}"/>
    <pc:docChg chg="modSld">
      <pc:chgData name="ALEXANDRU TEODOR VAJA" userId="S::alexandru.vaja@s.unibuc.ro::5a39108a-8d86-43a4-a628-edb86cb05fb8" providerId="AD" clId="Web-{D4165A00-8585-4753-B716-C0D93622D47E}" dt="2021-04-07T21:54:57.306" v="0" actId="1076"/>
      <pc:docMkLst>
        <pc:docMk/>
      </pc:docMkLst>
      <pc:sldChg chg="modSp">
        <pc:chgData name="ALEXANDRU TEODOR VAJA" userId="S::alexandru.vaja@s.unibuc.ro::5a39108a-8d86-43a4-a628-edb86cb05fb8" providerId="AD" clId="Web-{D4165A00-8585-4753-B716-C0D93622D47E}" dt="2021-04-07T21:54:57.306" v="0" actId="1076"/>
        <pc:sldMkLst>
          <pc:docMk/>
          <pc:sldMk cId="2661596363" sldId="266"/>
        </pc:sldMkLst>
        <pc:picChg chg="mod">
          <ac:chgData name="ALEXANDRU TEODOR VAJA" userId="S::alexandru.vaja@s.unibuc.ro::5a39108a-8d86-43a4-a628-edb86cb05fb8" providerId="AD" clId="Web-{D4165A00-8585-4753-B716-C0D93622D47E}" dt="2021-04-07T21:54:57.306" v="0" actId="1076"/>
          <ac:picMkLst>
            <pc:docMk/>
            <pc:sldMk cId="2661596363" sldId="266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B8882-21F1-4223-8199-06A192F89B89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99199-EA13-4B37-BADD-D3C9AE1DB2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62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36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48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243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777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0210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425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1742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53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76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2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03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0A75D-990A-4D4B-B150-3446184C886A}" type="datetimeFigureOut">
              <a:rPr lang="en-GB" smtClean="0"/>
              <a:t>07/04/2021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9645B-6EBB-40E7-98F5-9C0798079E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545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isitor_pattern" TargetMode="Externa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daysoftmag.ro/article/300/aspect-oriented-programming-o-introducere-si-cateva-idei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slideplayer.fr/slide/14760248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player.fr/slide/14760248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ndrei.clubcisco.ro/cursuri/f/f-sym/4idp/12_Dezvoltare_orientata_pe_aspecte_doc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pect-oriented_programmin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player.fr/slide/14760248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ndrei.clubcisco.ro/cursuri/f/f-sym/4idp/12_Dezvoltare_orientata_pe_aspecte_doc.pdf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view/guillaume-ducoffes-homepage/hom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andrei.clubcisco.ro/cursuri/f/f-sym/4idp/12_Dezvoltare_orientata_pe_aspecte_doc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16/07/29/an-example-to-explain-why-we-need-aop-aspect-oriented-programmi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3s.unice.fr/~riveill/mes-cours/composants/LOG%2009%20-%20aspectJ.pdf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3s.unice.fr/~riveill/mes-cours/composants/LOG%2009%20-%20aspectJ.pdf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www.i3s.unice.fr/~riveill/mes-cours/composants/LOG%2009%20-%20aspectJ.pdf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tackoverflow.com/questions/34305792/this-vs-target-aspectj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i3s.unice.fr/~riveill/mes-cours/composants/LOG%2009%20-%20aspectJ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i3s.unice.fr/~riveill/mes-cours/composants/LOG%2009%20-%20aspectJ.pdf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3s.unice.fr/~riveill/mes-cours/composants/LOG%2009%20-%20aspectJ.pdf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://www.i3s.unice.fr/~riveill/mes-cours/composants/LOG%2009%20-%20aspectJ.pdf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maverick-amey.blogspot.com/2007/12/using-cflow-and-cflowbelow-in-pointcut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://andrei.clubcisco.ro/cursuri/f/f-sym/4idp/12_Dezvoltare_orientata_pe_aspecte_doc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ww.i3s.unice.fr/~riveill/mes-cours/composants/LOG%2009%20-%20aspectJ.pdf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3s.unice.fr/~riveill/mes-cours/composants/LOG%2009%20-%20aspectJ.pdf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mdoudoux.fr/java/dej/chap-aop.htm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andrei.clubcisco.ro/cursuri/f/f-sym/4idp/12_Dezvoltare_orientata_pe_aspecte_doc.pdf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andrei.clubcisco.ro/cursuri/f/f-sym/4idp/12_Dezvoltare_orientata_pe_aspecte_doc.pdf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3s.unice.fr/~riveill/mes-cours/composants/LOG%2009%20-%20aspectJ.pdf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Aspect-Oriented 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17427"/>
            <a:ext cx="9144000" cy="1655762"/>
          </a:xfrm>
        </p:spPr>
        <p:txBody>
          <a:bodyPr/>
          <a:lstStyle/>
          <a:p>
            <a:r>
              <a:rPr lang="en-GB"/>
              <a:t>Conf. dr. </a:t>
            </a:r>
            <a:r>
              <a:rPr lang="en-GB" err="1"/>
              <a:t>ing</a:t>
            </a:r>
            <a:r>
              <a:rPr lang="en-GB"/>
              <a:t>. </a:t>
            </a:r>
            <a:r>
              <a:rPr lang="en-GB" b="1"/>
              <a:t>Guillaume DUCOFFE</a:t>
            </a:r>
          </a:p>
          <a:p>
            <a:r>
              <a:rPr lang="en-GB"/>
              <a:t>guillaume.ducoffe@fmi.unibuc.ro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1112210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Second Try: Decorator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9056"/>
            <a:ext cx="10515600" cy="518564"/>
          </a:xfrm>
        </p:spPr>
        <p:txBody>
          <a:bodyPr/>
          <a:lstStyle/>
          <a:p>
            <a:r>
              <a:rPr lang="en-GB"/>
              <a:t>Adding a new functionality through an interface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083" y="1904749"/>
            <a:ext cx="5511338" cy="1143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" y="3041285"/>
            <a:ext cx="5511338" cy="3113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36" y="2990421"/>
            <a:ext cx="5896798" cy="3164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891" y="2546902"/>
            <a:ext cx="5887272" cy="24292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80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Decorator Pattern: Drawbacks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The decorator and the business class must implement the same interface.</a:t>
            </a:r>
          </a:p>
          <a:p>
            <a:pPr marL="0" indent="0">
              <a:buNone/>
            </a:pPr>
            <a:endParaRPr lang="en-GB"/>
          </a:p>
          <a:p>
            <a:pPr>
              <a:buFont typeface="Wingdings" panose="05000000000000000000" pitchFamily="2" charset="2"/>
              <a:buChar char="è"/>
            </a:pPr>
            <a:r>
              <a:rPr lang="en-GB">
                <a:sym typeface="Wingdings" panose="05000000000000000000" pitchFamily="2" charset="2"/>
              </a:rPr>
              <a:t>Redundancy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GB">
                <a:sym typeface="Wingdings" panose="05000000000000000000" pitchFamily="2" charset="2"/>
              </a:rPr>
              <a:t>Maintenance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GB">
                <a:sym typeface="Wingdings" panose="05000000000000000000" pitchFamily="2" charset="2"/>
              </a:rPr>
              <a:t>Growing number of SLOCs…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63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Yet another try: Visitor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3953"/>
          </a:xfrm>
        </p:spPr>
        <p:txBody>
          <a:bodyPr/>
          <a:lstStyle/>
          <a:p>
            <a:r>
              <a:rPr lang="en-GB"/>
              <a:t>Allowing a class to modify objects from another class </a:t>
            </a:r>
          </a:p>
          <a:p>
            <a:pPr marL="0" indent="0" algn="r">
              <a:buNone/>
            </a:pPr>
            <a:r>
              <a:rPr lang="en-GB"/>
              <a:t>(external operations)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193" y="3402590"/>
            <a:ext cx="4481600" cy="253269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https://en.wikipedia.org/wiki/Visitor_pattern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437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Visitor Pattern: Drawbacks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Against the ``Object-Oriented’’ paradigm</a:t>
            </a:r>
          </a:p>
          <a:p>
            <a:endParaRPr lang="en-GB"/>
          </a:p>
          <a:p>
            <a:r>
              <a:rPr lang="en-GB"/>
              <a:t>Growing number of SLOCs…</a:t>
            </a:r>
          </a:p>
          <a:p>
            <a:endParaRPr lang="en-GB"/>
          </a:p>
          <a:p>
            <a:r>
              <a:rPr lang="en-GB"/>
              <a:t>Interdependencies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8380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Current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Two strikes against modularity:</a:t>
            </a:r>
          </a:p>
          <a:p>
            <a:pPr marL="0" indent="0">
              <a:buNone/>
            </a:pPr>
            <a:endParaRPr lang="en-GB"/>
          </a:p>
          <a:p>
            <a:pPr>
              <a:buFont typeface="Wingdings" panose="05000000000000000000" pitchFamily="2" charset="2"/>
              <a:buChar char="è"/>
            </a:pPr>
            <a:r>
              <a:rPr lang="en-GB" b="1">
                <a:sym typeface="Wingdings" panose="05000000000000000000" pitchFamily="2" charset="2"/>
              </a:rPr>
              <a:t>Scattered code. </a:t>
            </a:r>
            <a:r>
              <a:rPr lang="en-GB">
                <a:sym typeface="Wingdings" panose="05000000000000000000" pitchFamily="2" charset="2"/>
              </a:rPr>
              <a:t>E.g., every class accessing to a DB must implement similar procedures (redundancy, non functional)</a:t>
            </a:r>
          </a:p>
          <a:p>
            <a:pPr>
              <a:buFont typeface="Wingdings" panose="05000000000000000000" pitchFamily="2" charset="2"/>
              <a:buChar char="è"/>
            </a:pPr>
            <a:endParaRPr lang="en-GB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è"/>
            </a:pPr>
            <a:r>
              <a:rPr lang="en-GB" b="1"/>
              <a:t>Cross-coding. </a:t>
            </a:r>
            <a:r>
              <a:rPr lang="en-GB"/>
              <a:t>Business logic procedures are flooded by non-functional calls. 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84264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Some Negative Consequences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/>
              <a:t>Tracking. </a:t>
            </a:r>
            <a:r>
              <a:rPr lang="en-GB"/>
              <a:t>Mapping goals/implementation becomes hard to understand…</a:t>
            </a:r>
          </a:p>
          <a:p>
            <a:endParaRPr lang="en-GB"/>
          </a:p>
          <a:p>
            <a:r>
              <a:rPr lang="en-GB" b="1"/>
              <a:t>Decrease in Productivity. </a:t>
            </a:r>
            <a:r>
              <a:rPr lang="en-GB"/>
              <a:t>Programmers loose the focus on Business Logic.</a:t>
            </a:r>
          </a:p>
          <a:p>
            <a:endParaRPr lang="en-GB"/>
          </a:p>
          <a:p>
            <a:r>
              <a:rPr lang="en-GB" b="1"/>
              <a:t>Code is less reusable. </a:t>
            </a:r>
            <a:r>
              <a:rPr lang="en-GB"/>
              <a:t>Other modules could share ``almost same’’ non-functional requirements, but under some changes…</a:t>
            </a:r>
          </a:p>
          <a:p>
            <a:endParaRPr lang="en-GB"/>
          </a:p>
          <a:p>
            <a:r>
              <a:rPr lang="en-GB" b="1"/>
              <a:t>Code quality. </a:t>
            </a:r>
            <a:r>
              <a:rPr lang="en-GB"/>
              <a:t>Border effects, bugs (over constrained)</a:t>
            </a:r>
          </a:p>
          <a:p>
            <a:endParaRPr lang="en-GB"/>
          </a:p>
          <a:p>
            <a:r>
              <a:rPr lang="en-GB" b="1"/>
              <a:t>Maintenance. </a:t>
            </a:r>
            <a:r>
              <a:rPr lang="en-GB"/>
              <a:t>Cascading effect.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84644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Another Example: Points and Line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79" y="1716855"/>
            <a:ext cx="9412013" cy="3620005"/>
          </a:xfrm>
        </p:spPr>
      </p:pic>
      <p:sp>
        <p:nvSpPr>
          <p:cNvPr id="5" name="TextBox 4"/>
          <p:cNvSpPr txBox="1"/>
          <p:nvPr/>
        </p:nvSpPr>
        <p:spPr>
          <a:xfrm>
            <a:off x="1030777" y="5843848"/>
            <a:ext cx="9950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/>
              <a:t>Objective: Move Tracker</a:t>
            </a:r>
          </a:p>
        </p:txBody>
      </p:sp>
    </p:spTree>
    <p:extLst>
      <p:ext uri="{BB962C8B-B14F-4D97-AF65-F5344CB8AC3E}">
        <p14:creationId xmlns:p14="http://schemas.microsoft.com/office/powerpoint/2010/main" val="2661596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First Try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1986743"/>
            <a:ext cx="5378334" cy="37074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68" y="1350900"/>
            <a:ext cx="6366200" cy="2543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669" y="3973249"/>
            <a:ext cx="6366200" cy="2553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7656" y="3371210"/>
            <a:ext cx="63956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/>
              <a:t>Question: Which Design Pattern?</a:t>
            </a:r>
          </a:p>
        </p:txBody>
      </p:sp>
    </p:spTree>
    <p:extLst>
      <p:ext uri="{BB962C8B-B14F-4D97-AF65-F5344CB8AC3E}">
        <p14:creationId xmlns:p14="http://schemas.microsoft.com/office/powerpoint/2010/main" val="35224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Second Try: </a:t>
            </a:r>
            <a:r>
              <a:rPr lang="en-GB" b="1"/>
              <a:t>with history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313"/>
          </a:xfrm>
        </p:spPr>
        <p:txBody>
          <a:bodyPr/>
          <a:lstStyle/>
          <a:p>
            <a:r>
              <a:rPr lang="en-GB"/>
              <a:t>Previous approach does not support evolution….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17" y="2690818"/>
            <a:ext cx="5276084" cy="38391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40" y="2445875"/>
            <a:ext cx="6533803" cy="43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9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More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We use some existing application for our business, but there is no Logging module included.</a:t>
            </a:r>
          </a:p>
          <a:p>
            <a:endParaRPr lang="en-GB"/>
          </a:p>
          <a:p>
            <a:r>
              <a:rPr lang="en-GB"/>
              <a:t>Validation of the parameters for </a:t>
            </a:r>
            <a:r>
              <a:rPr lang="en-GB" i="1"/>
              <a:t>all </a:t>
            </a:r>
            <a:r>
              <a:rPr lang="en-GB"/>
              <a:t>the methods from the Service layer.</a:t>
            </a:r>
          </a:p>
          <a:p>
            <a:endParaRPr lang="en-GB"/>
          </a:p>
          <a:p>
            <a:r>
              <a:rPr lang="en-GB"/>
              <a:t>Repackaging of some exceptions before them being sent on the Client side (conversion of Java exception to a Service-defined exception).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https://www.todaysoftmag.ro/article/300/aspect-oriented-programming-o-introducere-si-cateva-idei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6991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Introducing myself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2013-2014</a:t>
            </a:r>
            <a:r>
              <a:rPr lang="en-GB"/>
              <a:t>: Master of engineering (Univ. Nice, France) and of informatics (ENS </a:t>
            </a:r>
            <a:r>
              <a:rPr lang="en-GB" err="1"/>
              <a:t>Cachan</a:t>
            </a:r>
            <a:r>
              <a:rPr lang="en-GB"/>
              <a:t>, France)</a:t>
            </a:r>
          </a:p>
          <a:p>
            <a:r>
              <a:rPr lang="en-GB" b="1"/>
              <a:t>2014-2016: </a:t>
            </a:r>
            <a:r>
              <a:rPr lang="en-GB"/>
              <a:t>PhD about some Applications of Graph Theory in Networks</a:t>
            </a:r>
          </a:p>
          <a:p>
            <a:r>
              <a:rPr lang="en-GB" b="1"/>
              <a:t>since 2017: </a:t>
            </a:r>
            <a:r>
              <a:rPr lang="en-GB"/>
              <a:t>Scientific Researcher at I.C.I </a:t>
            </a:r>
            <a:r>
              <a:rPr lang="en-GB" err="1"/>
              <a:t>Bucuresti</a:t>
            </a:r>
            <a:endParaRPr lang="en-GB" b="1"/>
          </a:p>
          <a:p>
            <a:r>
              <a:rPr lang="en-GB" b="1"/>
              <a:t>since 2018: </a:t>
            </a:r>
            <a:r>
              <a:rPr lang="en-GB"/>
              <a:t>Lecturer at UB Informatics Department</a:t>
            </a:r>
          </a:p>
          <a:p>
            <a:r>
              <a:rPr lang="en-GB" b="1"/>
              <a:t>Since 2021</a:t>
            </a:r>
            <a:r>
              <a:rPr lang="en-GB"/>
              <a:t>: Assistant professor</a:t>
            </a:r>
            <a:endParaRPr lang="en-GB" b="1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116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Identifying cross-cutting concerns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09494"/>
            <a:ext cx="367362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484" y="1609494"/>
            <a:ext cx="4224542" cy="4746856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4"/>
              </a:rPr>
              <a:t>https://slideplayer.fr/slide/14760248/</a:t>
            </a: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429" y="1421476"/>
            <a:ext cx="5914159" cy="54365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657" y="1354973"/>
            <a:ext cx="5257030" cy="570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3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Separation of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Non-functional requirements are specified apart from the Business Logic. Behaviour/Representation/Execution are modified during/after the compilation or at runtime or at loading (</a:t>
            </a:r>
            <a:r>
              <a:rPr lang="en-GB" b="1"/>
              <a:t>meta-programming</a:t>
            </a:r>
            <a:r>
              <a:rPr lang="en-GB"/>
              <a:t>)</a:t>
            </a:r>
          </a:p>
          <a:p>
            <a:pPr marL="0" indent="0">
              <a:buNone/>
            </a:pPr>
            <a:r>
              <a:rPr lang="en-GB" u="sng"/>
              <a:t>Example</a:t>
            </a:r>
            <a:r>
              <a:rPr lang="en-GB"/>
              <a:t>: the key-word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synchronized</a:t>
            </a:r>
            <a:r>
              <a:rPr lang="en-GB"/>
              <a:t> in Java.</a:t>
            </a:r>
          </a:p>
          <a:p>
            <a:pPr marL="0" indent="0">
              <a:buNone/>
            </a:pPr>
            <a:endParaRPr lang="en-GB"/>
          </a:p>
          <a:p>
            <a:r>
              <a:rPr lang="en-GB"/>
              <a:t>New functionalities can be incorporated </a:t>
            </a:r>
            <a:r>
              <a:rPr lang="en-GB" u="sng"/>
              <a:t>without any modification</a:t>
            </a:r>
            <a:r>
              <a:rPr lang="en-GB"/>
              <a:t> of the Business classes.</a:t>
            </a:r>
          </a:p>
          <a:p>
            <a:endParaRPr lang="en-GB"/>
          </a:p>
          <a:p>
            <a:r>
              <a:rPr lang="en-GB"/>
              <a:t>Key-words: </a:t>
            </a:r>
            <a:r>
              <a:rPr lang="en-GB" b="1"/>
              <a:t>Aspect, Advice, </a:t>
            </a:r>
            <a:r>
              <a:rPr lang="en-GB" b="1" err="1"/>
              <a:t>Pointcut</a:t>
            </a:r>
            <a:r>
              <a:rPr lang="en-GB" b="1"/>
              <a:t>, Joint-point.</a:t>
            </a:r>
            <a:endParaRPr lang="en-GB"/>
          </a:p>
          <a:p>
            <a:pPr marL="0" indent="0">
              <a:buNone/>
            </a:pPr>
            <a:endParaRPr lang="en-GB" u="sng"/>
          </a:p>
          <a:p>
            <a:pPr marL="0" indent="0">
              <a:buNone/>
            </a:pPr>
            <a:endParaRPr lang="en-GB" u="sng"/>
          </a:p>
        </p:txBody>
      </p:sp>
    </p:spTree>
    <p:extLst>
      <p:ext uri="{BB962C8B-B14F-4D97-AF65-F5344CB8AC3E}">
        <p14:creationId xmlns:p14="http://schemas.microsoft.com/office/powerpoint/2010/main" val="3620472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Schematic 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4797829" cy="4351338"/>
          </a:xfrm>
        </p:spPr>
        <p:txBody>
          <a:bodyPr/>
          <a:lstStyle/>
          <a:p>
            <a:r>
              <a:rPr lang="en-GB" b="1"/>
              <a:t>Aspect: </a:t>
            </a:r>
            <a:r>
              <a:rPr lang="en-GB"/>
              <a:t>Non-functional</a:t>
            </a:r>
          </a:p>
          <a:p>
            <a:endParaRPr lang="en-GB" b="1"/>
          </a:p>
          <a:p>
            <a:r>
              <a:rPr lang="en-GB" b="1"/>
              <a:t>Advice: </a:t>
            </a:r>
            <a:r>
              <a:rPr lang="en-GB"/>
              <a:t>Code modification</a:t>
            </a:r>
          </a:p>
          <a:p>
            <a:endParaRPr lang="en-GB" b="1"/>
          </a:p>
          <a:p>
            <a:r>
              <a:rPr lang="en-GB" b="1"/>
              <a:t>Joint-point: </a:t>
            </a:r>
            <a:r>
              <a:rPr lang="en-GB"/>
              <a:t>Insertion</a:t>
            </a:r>
          </a:p>
          <a:p>
            <a:endParaRPr lang="en-GB" b="1"/>
          </a:p>
          <a:p>
            <a:r>
              <a:rPr lang="en-GB" b="1" err="1"/>
              <a:t>Pointcut</a:t>
            </a:r>
            <a:r>
              <a:rPr lang="en-GB" b="1"/>
              <a:t>: </a:t>
            </a:r>
            <a:r>
              <a:rPr lang="en-GB"/>
              <a:t>points identification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47" y="1445462"/>
            <a:ext cx="59055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6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 of generated code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5" y="1970116"/>
            <a:ext cx="7813963" cy="383854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https://slideplayer.fr/slide/14760248/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792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Comparison between OOP and AOP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20" y="2299451"/>
            <a:ext cx="4679299" cy="296250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44" y="1928552"/>
            <a:ext cx="5958426" cy="34732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2082337" y="5660967"/>
            <a:ext cx="218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11970" y="5660967"/>
            <a:ext cx="3175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AOP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4"/>
              </a:rPr>
              <a:t>http://andrei.clubcisco.ro/cursuri/f/f-sym/4idp/12_Dezvoltare_orientata_pe_aspecte_doc.pdf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78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Some Applications of AOP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b="1"/>
              <a:t>Logging</a:t>
            </a:r>
          </a:p>
          <a:p>
            <a:r>
              <a:rPr lang="en-GB" b="1"/>
              <a:t>Monitoring </a:t>
            </a:r>
            <a:r>
              <a:rPr lang="en-GB"/>
              <a:t>(trace, number of calls, running time, etc.)</a:t>
            </a:r>
          </a:p>
          <a:p>
            <a:r>
              <a:rPr lang="en-GB" b="1"/>
              <a:t>Handling Exceptions </a:t>
            </a:r>
            <a:r>
              <a:rPr lang="en-GB"/>
              <a:t>(redundancy)</a:t>
            </a:r>
          </a:p>
          <a:p>
            <a:r>
              <a:rPr lang="en-GB" b="1"/>
              <a:t>Debugging</a:t>
            </a:r>
          </a:p>
          <a:p>
            <a:r>
              <a:rPr lang="en-GB" b="1"/>
              <a:t>Profiling </a:t>
            </a:r>
          </a:p>
          <a:p>
            <a:r>
              <a:rPr lang="en-GB" b="1"/>
              <a:t>Persistence </a:t>
            </a:r>
            <a:r>
              <a:rPr lang="en-GB"/>
              <a:t>(e.g., DB)</a:t>
            </a:r>
            <a:endParaRPr lang="en-GB" b="1"/>
          </a:p>
          <a:p>
            <a:r>
              <a:rPr lang="en-GB" b="1"/>
              <a:t>Security</a:t>
            </a:r>
          </a:p>
          <a:p>
            <a:r>
              <a:rPr lang="en-GB" b="1"/>
              <a:t>Testing</a:t>
            </a:r>
          </a:p>
          <a:p>
            <a:r>
              <a:rPr lang="en-GB" b="1"/>
              <a:t>Pre- and Post-conditions</a:t>
            </a:r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0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1353"/>
            <a:ext cx="8921346" cy="4705610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https://en.wikipedia.org/wiki/Aspect-oriented_programming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476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AspectJ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A </a:t>
            </a:r>
            <a:r>
              <a:rPr lang="en-GB" b="1"/>
              <a:t>full </a:t>
            </a:r>
            <a:r>
              <a:rPr lang="en-GB"/>
              <a:t>programming language (</a:t>
            </a:r>
            <a:r>
              <a:rPr lang="en-GB" i="1"/>
              <a:t>i.e.</a:t>
            </a:r>
            <a:r>
              <a:rPr lang="en-GB"/>
              <a:t>, not just an extension)</a:t>
            </a:r>
          </a:p>
          <a:p>
            <a:endParaRPr lang="en-GB"/>
          </a:p>
          <a:p>
            <a:pPr marL="0" indent="0" algn="ctr">
              <a:buNone/>
            </a:pPr>
            <a:r>
              <a:rPr lang="en-GB"/>
              <a:t>Compiler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javac</a:t>
            </a:r>
            <a:r>
              <a:rPr lang="en-GB"/>
              <a:t> is replaced by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ajc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algn="ctr">
              <a:buNone/>
            </a:pPr>
            <a:endParaRPr lang="en-GB"/>
          </a:p>
          <a:p>
            <a:r>
              <a:rPr lang="en-GB" b="1"/>
              <a:t>Compatible </a:t>
            </a:r>
            <a:r>
              <a:rPr lang="en-GB"/>
              <a:t> with Java</a:t>
            </a:r>
          </a:p>
          <a:p>
            <a:endParaRPr lang="en-GB"/>
          </a:p>
          <a:p>
            <a:r>
              <a:rPr lang="en-GB"/>
              <a:t>Aspect integration is </a:t>
            </a:r>
            <a:r>
              <a:rPr lang="en-GB" b="1"/>
              <a:t>static </a:t>
            </a:r>
            <a:r>
              <a:rPr lang="en-GB"/>
              <a:t>(less flexible)</a:t>
            </a:r>
          </a:p>
          <a:p>
            <a:endParaRPr lang="en-GB"/>
          </a:p>
          <a:p>
            <a:r>
              <a:rPr lang="en-GB"/>
              <a:t>Supported by many IDE (</a:t>
            </a:r>
            <a:r>
              <a:rPr lang="en-GB" err="1"/>
              <a:t>emacs</a:t>
            </a:r>
            <a:r>
              <a:rPr lang="en-GB"/>
              <a:t>, Eclipse, etc.) + open source and </a:t>
            </a:r>
            <a:r>
              <a:rPr lang="en-GB" b="1"/>
              <a:t>free</a:t>
            </a:r>
            <a:endParaRPr lang="en-GB"/>
          </a:p>
          <a:p>
            <a:endParaRPr lang="en-GB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https://slideplayer.fr/slide/14760248/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265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Aspect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/>
              <a:t>~ Class for the non-functional requirements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" y="2420937"/>
            <a:ext cx="5345083" cy="38914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48" y="2420937"/>
            <a:ext cx="6738852" cy="389147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4"/>
              </a:rPr>
              <a:t>http://andrei.clubcisco.ro/cursuri/f/f-sym/4idp/12_Dezvoltare_orientata_pe_aspecte_doc.pdf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185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Example: back to the Move Tracker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57" y="2086502"/>
            <a:ext cx="8678486" cy="3829584"/>
          </a:xfrm>
        </p:spPr>
      </p:pic>
    </p:spTree>
    <p:extLst>
      <p:ext uri="{BB962C8B-B14F-4D97-AF65-F5344CB8AC3E}">
        <p14:creationId xmlns:p14="http://schemas.microsoft.com/office/powerpoint/2010/main" val="2908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Additional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My website: </a:t>
            </a:r>
            <a:r>
              <a:rPr lang="en-GB" sz="2000">
                <a:hlinkClick r:id="rId2"/>
              </a:rPr>
              <a:t>https://sites.google.com/view/guillaume-ducoffes-homepage/home</a:t>
            </a:r>
            <a:endParaRPr lang="en-GB" sz="2000"/>
          </a:p>
          <a:p>
            <a:pPr marL="0" indent="0">
              <a:buNone/>
            </a:pPr>
            <a:r>
              <a:rPr lang="en-GB" sz="2000"/>
              <a:t>(course material available for download on request)</a:t>
            </a:r>
          </a:p>
          <a:p>
            <a:r>
              <a:rPr lang="en-GB"/>
              <a:t>Office in Room 318</a:t>
            </a:r>
          </a:p>
          <a:p>
            <a:endParaRPr lang="en-GB"/>
          </a:p>
          <a:p>
            <a:r>
              <a:rPr lang="en-GB"/>
              <a:t>Some Research Questions that haunt me more than others…</a:t>
            </a:r>
          </a:p>
          <a:p>
            <a:pPr lvl="1"/>
            <a:r>
              <a:rPr lang="en-GB" i="1"/>
              <a:t>How can we scale Internet Routing protocols?</a:t>
            </a:r>
          </a:p>
          <a:p>
            <a:pPr lvl="1"/>
            <a:r>
              <a:rPr lang="en-GB" i="1"/>
              <a:t>Can we predict the evolution of Twitter?</a:t>
            </a:r>
          </a:p>
          <a:p>
            <a:pPr lvl="1"/>
            <a:r>
              <a:rPr lang="en-GB" i="1"/>
              <a:t>Can Online Users safely collaborate to detect Data misuse?</a:t>
            </a:r>
          </a:p>
          <a:p>
            <a:pPr lvl="1"/>
            <a:r>
              <a:rPr lang="en-GB" i="1"/>
              <a:t>How should we design Onion-router topologies?</a:t>
            </a:r>
          </a:p>
          <a:p>
            <a:pPr marL="457200" lvl="1" indent="0">
              <a:buNone/>
            </a:pPr>
            <a:endParaRPr lang="en-GB" i="1"/>
          </a:p>
          <a:p>
            <a:pPr marL="0" indent="0">
              <a:buNone/>
            </a:pPr>
            <a:r>
              <a:rPr lang="en-GB" sz="2000"/>
              <a:t>a lot of nice mathematics (Graph Theory, Algorithmic) </a:t>
            </a:r>
            <a:r>
              <a:rPr lang="en-GB" sz="2000" u="sng"/>
              <a:t>and coding</a:t>
            </a:r>
            <a:r>
              <a:rPr lang="en-GB" sz="2000"/>
              <a:t>.</a:t>
            </a:r>
            <a:endParaRPr lang="en-GB" i="1"/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945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Aspects 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7124"/>
          </a:xfrm>
        </p:spPr>
        <p:txBody>
          <a:bodyPr>
            <a:normAutofit fontScale="92500" lnSpcReduction="10000"/>
          </a:bodyPr>
          <a:lstStyle/>
          <a:p>
            <a:r>
              <a:rPr lang="en-GB"/>
              <a:t>Definition: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319251"/>
            <a:ext cx="10159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[access specification] aspect &lt;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AspectName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[extends class-or-aspect-name] 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[implements interface-list] 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[&lt;association-specifier&gt;(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Pointcut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)] { 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... aspect body 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6087" y="4172989"/>
            <a:ext cx="104477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600"/>
              <a:t> Can contain methods + fields + setters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600"/>
              <a:t> Can be abstract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600"/>
              <a:t> Can inherit a class, an abstract aspect, or implement an interface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sz="2600" b="1"/>
              <a:t> Cannot </a:t>
            </a:r>
            <a:r>
              <a:rPr lang="en-GB" sz="2600"/>
              <a:t>be instantiated.</a:t>
            </a:r>
            <a:endParaRPr lang="en-GB" sz="2600" b="1"/>
          </a:p>
        </p:txBody>
      </p:sp>
    </p:spTree>
    <p:extLst>
      <p:ext uri="{BB962C8B-B14F-4D97-AF65-F5344CB8AC3E}">
        <p14:creationId xmlns:p14="http://schemas.microsoft.com/office/powerpoint/2010/main" val="242324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Joint-point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3363"/>
            <a:ext cx="10515600" cy="4974186"/>
          </a:xfrm>
        </p:spPr>
        <p:txBody>
          <a:bodyPr/>
          <a:lstStyle/>
          <a:p>
            <a:pPr marL="0" indent="0">
              <a:buNone/>
            </a:pPr>
            <a:r>
              <a:rPr lang="en-GB" b="1" i="1"/>
              <a:t>Any </a:t>
            </a:r>
            <a:r>
              <a:rPr lang="en-GB"/>
              <a:t>identifiable point in a code execution.</a:t>
            </a:r>
          </a:p>
          <a:p>
            <a:pPr marL="0" indent="0">
              <a:buNone/>
            </a:pPr>
            <a:r>
              <a:rPr lang="en-GB" sz="1000"/>
              <a:t> </a:t>
            </a:r>
            <a:r>
              <a:rPr lang="en-GB" sz="500"/>
              <a:t> </a:t>
            </a:r>
            <a:endParaRPr lang="en-GB" sz="1000"/>
          </a:p>
          <a:p>
            <a:pPr marL="0" indent="0">
              <a:buNone/>
            </a:pPr>
            <a:r>
              <a:rPr lang="en-GB" i="1"/>
              <a:t>Ex: </a:t>
            </a:r>
            <a:r>
              <a:rPr lang="en-GB"/>
              <a:t>call to a setter of class Line:</a:t>
            </a:r>
            <a:endParaRPr lang="en-GB" i="1"/>
          </a:p>
          <a:p>
            <a:pPr marL="0" indent="0">
              <a:buNone/>
            </a:pPr>
            <a:r>
              <a:rPr lang="en-GB" sz="1000"/>
              <a:t> </a:t>
            </a:r>
            <a:r>
              <a:rPr lang="en-GB"/>
              <a:t> </a:t>
            </a:r>
            <a:r>
              <a:rPr lang="en-GB" sz="3500"/>
              <a:t> </a:t>
            </a:r>
            <a:r>
              <a:rPr lang="en-GB" sz="4000"/>
              <a:t> </a:t>
            </a:r>
            <a:r>
              <a:rPr lang="en-GB"/>
              <a:t> </a:t>
            </a:r>
            <a:br>
              <a:rPr lang="en-GB"/>
            </a:br>
            <a:endParaRPr lang="en-GB"/>
          </a:p>
          <a:p>
            <a:pPr marL="0" indent="0">
              <a:buNone/>
            </a:pPr>
            <a:r>
              <a:rPr lang="en-GB" u="sng"/>
              <a:t>Exposed</a:t>
            </a:r>
            <a:r>
              <a:rPr lang="en-GB"/>
              <a:t> joint-point: can be accessed by an aspect</a:t>
            </a:r>
            <a:br>
              <a:rPr lang="en-GB"/>
            </a:br>
            <a:r>
              <a:rPr lang="en-GB" sz="1000"/>
              <a:t> </a:t>
            </a:r>
            <a:endParaRPr lang="en-GB"/>
          </a:p>
          <a:p>
            <a:pPr>
              <a:buFont typeface="Wingdings" panose="05000000000000000000" pitchFamily="2" charset="2"/>
              <a:buChar char="è"/>
            </a:pPr>
            <a:r>
              <a:rPr lang="en-GB"/>
              <a:t>Every available information (context) can be used.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22" y="2718926"/>
            <a:ext cx="8983329" cy="66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61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Categories of Joint-points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/>
              <a:t> </a:t>
            </a:r>
            <a:r>
              <a:rPr lang="en-GB" b="1"/>
              <a:t>Method join points. </a:t>
            </a:r>
            <a:r>
              <a:rPr lang="en-GB"/>
              <a:t>(</a:t>
            </a:r>
            <a:r>
              <a:rPr lang="en-GB" i="1"/>
              <a:t>the most used</a:t>
            </a:r>
            <a:r>
              <a:rPr lang="en-GB"/>
              <a:t>). Call/execution</a:t>
            </a:r>
          </a:p>
          <a:p>
            <a:pPr marL="0" indent="0">
              <a:buNone/>
            </a:pPr>
            <a:endParaRPr lang="en-GB" sz="1000" b="1"/>
          </a:p>
          <a:p>
            <a:pPr>
              <a:buFont typeface="Wingdings" panose="05000000000000000000" pitchFamily="2" charset="2"/>
              <a:buChar char="Ø"/>
            </a:pPr>
            <a:r>
              <a:rPr lang="en-GB" b="1"/>
              <a:t> Constructor join points. </a:t>
            </a:r>
          </a:p>
          <a:p>
            <a:pPr marL="0" indent="0">
              <a:buNone/>
            </a:pPr>
            <a:endParaRPr lang="en-GB" sz="1000" b="1"/>
          </a:p>
          <a:p>
            <a:pPr>
              <a:buFont typeface="Wingdings" panose="05000000000000000000" pitchFamily="2" charset="2"/>
              <a:buChar char="Ø"/>
            </a:pPr>
            <a:r>
              <a:rPr lang="en-GB" b="1"/>
              <a:t> Field access join points. </a:t>
            </a:r>
            <a:r>
              <a:rPr lang="en-GB"/>
              <a:t>Getter/Setter. </a:t>
            </a:r>
          </a:p>
          <a:p>
            <a:pPr marL="0" indent="0">
              <a:buNone/>
            </a:pPr>
            <a:endParaRPr lang="en-GB" sz="1100" b="1"/>
          </a:p>
          <a:p>
            <a:pPr>
              <a:buFont typeface="Wingdings" panose="05000000000000000000" pitchFamily="2" charset="2"/>
              <a:buChar char="Ø"/>
            </a:pPr>
            <a:r>
              <a:rPr lang="en-GB" b="1"/>
              <a:t> Exception handler execution join points.</a:t>
            </a:r>
          </a:p>
          <a:p>
            <a:pPr marL="0" indent="0">
              <a:buNone/>
            </a:pPr>
            <a:endParaRPr lang="en-GB" sz="1100" b="1"/>
          </a:p>
          <a:p>
            <a:pPr>
              <a:buFont typeface="Wingdings" panose="05000000000000000000" pitchFamily="2" charset="2"/>
              <a:buChar char="Ø"/>
            </a:pPr>
            <a:r>
              <a:rPr lang="en-GB" b="1"/>
              <a:t> Class initialization join points. </a:t>
            </a:r>
            <a:r>
              <a:rPr lang="en-GB"/>
              <a:t>Class loading + static parts</a:t>
            </a:r>
          </a:p>
          <a:p>
            <a:pPr marL="0" indent="0">
              <a:buNone/>
            </a:pPr>
            <a:endParaRPr lang="en-GB" sz="1100" b="1"/>
          </a:p>
          <a:p>
            <a:pPr>
              <a:buFont typeface="Wingdings" panose="05000000000000000000" pitchFamily="2" charset="2"/>
              <a:buChar char="Ø"/>
            </a:pPr>
            <a:r>
              <a:rPr lang="en-GB" b="1"/>
              <a:t> Object initialization join points. </a:t>
            </a:r>
            <a:r>
              <a:rPr lang="en-GB"/>
              <a:t>E.g., for complementing initialization. Starts from the constructor of the basic Object and ends with the first constructor called.</a:t>
            </a:r>
            <a:endParaRPr lang="en-GB" b="1"/>
          </a:p>
          <a:p>
            <a:pPr>
              <a:buFont typeface="Wingdings" panose="05000000000000000000" pitchFamily="2" charset="2"/>
              <a:buChar char="Ø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399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Schematic view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8" y="1690688"/>
            <a:ext cx="6981846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41" y="1527192"/>
            <a:ext cx="710664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0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Pointcut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0251"/>
          </a:xfrm>
        </p:spPr>
        <p:txBody>
          <a:bodyPr/>
          <a:lstStyle/>
          <a:p>
            <a:r>
              <a:rPr lang="en-GB"/>
              <a:t>Grouping + naming a range of joint-points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365" y="2470814"/>
            <a:ext cx="8214784" cy="10371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760" y="3973484"/>
            <a:ext cx="1182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[access specifier] </a:t>
            </a:r>
            <a:r>
              <a:rPr lang="en-GB" sz="2400" err="1">
                <a:latin typeface="Courier New" panose="02070309020205020404" pitchFamily="49" charset="0"/>
                <a:cs typeface="Courier New" panose="02070309020205020404" pitchFamily="49" charset="0"/>
              </a:rPr>
              <a:t>pointcut</a:t>
            </a:r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400" i="1" err="1">
                <a:latin typeface="Courier New" panose="02070309020205020404" pitchFamily="49" charset="0"/>
                <a:cs typeface="Courier New" panose="02070309020205020404" pitchFamily="49" charset="0"/>
              </a:rPr>
              <a:t>pointcut</a:t>
            </a:r>
            <a:r>
              <a:rPr lang="en-GB" sz="2400" i="1">
                <a:latin typeface="Courier New" panose="02070309020205020404" pitchFamily="49" charset="0"/>
                <a:cs typeface="Courier New" panose="02070309020205020404" pitchFamily="49" charset="0"/>
              </a:rPr>
              <a:t>-name</a:t>
            </a:r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GB" sz="240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]) : </a:t>
            </a:r>
            <a:r>
              <a:rPr lang="en-GB" sz="2400" i="1">
                <a:latin typeface="Courier New" panose="02070309020205020404" pitchFamily="49" charset="0"/>
                <a:cs typeface="Courier New" panose="02070309020205020404" pitchFamily="49" charset="0"/>
              </a:rPr>
              <a:t>definition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5328458"/>
            <a:ext cx="11438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A </a:t>
            </a:r>
            <a:r>
              <a:rPr lang="en-GB" sz="2800" err="1"/>
              <a:t>pointcut</a:t>
            </a:r>
            <a:r>
              <a:rPr lang="en-GB" sz="2800"/>
              <a:t> can also be anonymous (used on the spot)</a:t>
            </a:r>
          </a:p>
        </p:txBody>
      </p:sp>
    </p:spTree>
    <p:extLst>
      <p:ext uri="{BB962C8B-B14F-4D97-AF65-F5344CB8AC3E}">
        <p14:creationId xmlns:p14="http://schemas.microsoft.com/office/powerpoint/2010/main" val="2822452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Corresponding signatures in AspectJ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87" y="1825624"/>
            <a:ext cx="9501447" cy="4716491"/>
          </a:xfrm>
        </p:spPr>
      </p:pic>
    </p:spTree>
    <p:extLst>
      <p:ext uri="{BB962C8B-B14F-4D97-AF65-F5344CB8AC3E}">
        <p14:creationId xmlns:p14="http://schemas.microsoft.com/office/powerpoint/2010/main" val="4172656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Regular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/>
              <a:t> 						Any character sequence (but . )</a:t>
            </a:r>
            <a:br>
              <a:rPr lang="en-GB"/>
            </a:br>
            <a:r>
              <a:rPr lang="en-GB" sz="1000"/>
              <a:t> </a:t>
            </a:r>
            <a:endParaRPr lang="en-GB"/>
          </a:p>
          <a:p>
            <a:pPr marL="0" indent="0">
              <a:buNone/>
            </a:pP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lang="en-GB"/>
              <a:t> 						Any character sequence</a:t>
            </a:r>
          </a:p>
          <a:p>
            <a:pPr marL="0" indent="0">
              <a:buNone/>
            </a:pPr>
            <a:endParaRPr lang="en-GB" sz="1000"/>
          </a:p>
          <a:p>
            <a:pPr marL="0" indent="0">
              <a:buNone/>
            </a:pP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/>
              <a:t> 						Any subclass/</a:t>
            </a:r>
            <a:r>
              <a:rPr lang="en-GB" err="1"/>
              <a:t>subinterface</a:t>
            </a:r>
            <a:r>
              <a:rPr lang="en-GB"/>
              <a:t> of the 						given data type</a:t>
            </a:r>
          </a:p>
          <a:p>
            <a:pPr marL="0" indent="0">
              <a:buNone/>
            </a:pPr>
            <a:endParaRPr lang="en-GB" sz="1000"/>
          </a:p>
          <a:p>
            <a:pPr marL="0" indent="0">
              <a:buNone/>
            </a:pP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GB"/>
              <a:t>,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GB"/>
              <a:t>,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&amp;&amp;					</a:t>
            </a:r>
            <a:r>
              <a:rPr lang="en-GB"/>
              <a:t>Boolean operators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858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042621"/>
          </a:xfrm>
        </p:spPr>
        <p:txBody>
          <a:bodyPr>
            <a:normAutofit fontScale="70000" lnSpcReduction="20000"/>
          </a:bodyPr>
          <a:lstStyle/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Account</a:t>
            </a:r>
            <a:r>
              <a:rPr lang="en-GB" sz="2400"/>
              <a:t> 						class Account</a:t>
            </a:r>
          </a:p>
          <a:p>
            <a:pPr marL="0" indent="0">
              <a:buNone/>
            </a:pPr>
            <a:endParaRPr lang="en-GB" sz="1000"/>
          </a:p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*Account 						</a:t>
            </a:r>
            <a:r>
              <a:rPr lang="en-GB" sz="2400"/>
              <a:t>any type ending by Account</a:t>
            </a:r>
          </a:p>
          <a:p>
            <a:endParaRPr lang="en-GB" sz="1000"/>
          </a:p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java.*.Date 						</a:t>
            </a:r>
            <a:r>
              <a:rPr lang="en-GB" sz="2400"/>
              <a:t>any Date type in a java </a:t>
            </a:r>
            <a:r>
              <a:rPr lang="en-GB" sz="2400" err="1"/>
              <a:t>subpackage</a:t>
            </a:r>
            <a:r>
              <a:rPr lang="en-GB" sz="2400"/>
              <a:t> (e.g., 								</a:t>
            </a:r>
            <a:r>
              <a:rPr lang="en-GB" sz="2400" err="1"/>
              <a:t>java.util.Date</a:t>
            </a:r>
            <a:r>
              <a:rPr lang="en-GB" sz="2400"/>
              <a:t> or </a:t>
            </a:r>
            <a:r>
              <a:rPr lang="en-GB" sz="2400" err="1"/>
              <a:t>java.sql.Date</a:t>
            </a:r>
            <a:r>
              <a:rPr lang="en-GB" sz="2400"/>
              <a:t>) </a:t>
            </a:r>
          </a:p>
          <a:p>
            <a:endParaRPr lang="en-GB" sz="1100"/>
          </a:p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GB" sz="2400" err="1">
                <a:latin typeface="Courier New" panose="02070309020205020404" pitchFamily="49" charset="0"/>
                <a:cs typeface="Courier New" panose="02070309020205020404" pitchFamily="49" charset="0"/>
              </a:rPr>
              <a:t>Account.set</a:t>
            </a:r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*(*) 			</a:t>
            </a:r>
            <a:r>
              <a:rPr lang="en-GB" sz="2400"/>
              <a:t>a setter with any input type</a:t>
            </a:r>
          </a:p>
          <a:p>
            <a:endParaRPr lang="en-GB" sz="1100"/>
          </a:p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public void Account.*() 				</a:t>
            </a:r>
            <a:r>
              <a:rPr lang="en-GB" sz="2400"/>
              <a:t>any public method without input and that 							does not output anything</a:t>
            </a:r>
          </a:p>
          <a:p>
            <a:endParaRPr lang="en-GB" sz="1100"/>
          </a:p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!public * Account.*() 				</a:t>
            </a:r>
            <a:r>
              <a:rPr lang="en-GB" sz="2400"/>
              <a:t>any non-public method</a:t>
            </a:r>
          </a:p>
          <a:p>
            <a:endParaRPr lang="en-GB" sz="1100"/>
          </a:p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GB" sz="2400" err="1">
                <a:latin typeface="Courier New" panose="02070309020205020404" pitchFamily="49" charset="0"/>
                <a:cs typeface="Courier New" panose="02070309020205020404" pitchFamily="49" charset="0"/>
              </a:rPr>
              <a:t>Account.new</a:t>
            </a:r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() 				</a:t>
            </a:r>
            <a:r>
              <a:rPr lang="en-GB" sz="2400"/>
              <a:t>any constructor with no input</a:t>
            </a:r>
          </a:p>
          <a:p>
            <a:endParaRPr lang="en-GB" sz="1200"/>
          </a:p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* Account.* 						</a:t>
            </a:r>
            <a:r>
              <a:rPr lang="en-GB" sz="2400"/>
              <a:t>any field/modifier of access</a:t>
            </a:r>
          </a:p>
          <a:p>
            <a:endParaRPr lang="en-GB" sz="1300"/>
          </a:p>
          <a:p>
            <a:r>
              <a:rPr lang="en-GB" sz="2400">
                <a:latin typeface="Courier New" panose="02070309020205020404" pitchFamily="49" charset="0"/>
                <a:cs typeface="Courier New" panose="02070309020205020404" pitchFamily="49" charset="0"/>
              </a:rPr>
              <a:t>public !final *.* 					</a:t>
            </a:r>
            <a:r>
              <a:rPr lang="en-GB" sz="2400"/>
              <a:t>any non-final field from any class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http://andrei.clubcisco.ro/cursuri/f/f-sym/4idp/12_Dezvoltare_orientata_pe_aspecte_doc.pdf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938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/>
              <a:t>~ method 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032" y="2516115"/>
            <a:ext cx="8659433" cy="628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5840" y="3599411"/>
            <a:ext cx="10347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Always refers to a </a:t>
            </a:r>
            <a:r>
              <a:rPr lang="en-GB" sz="2800" err="1"/>
              <a:t>pointcut</a:t>
            </a:r>
            <a:r>
              <a:rPr lang="en-GB" sz="280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Specifies </a:t>
            </a:r>
            <a:r>
              <a:rPr lang="en-GB" sz="2800" i="1"/>
              <a:t>when </a:t>
            </a:r>
            <a:r>
              <a:rPr lang="en-GB" sz="2800"/>
              <a:t>to execute (before/after/around)</a:t>
            </a:r>
          </a:p>
          <a:p>
            <a:endParaRPr lang="en-GB" sz="2800"/>
          </a:p>
        </p:txBody>
      </p:sp>
    </p:spTree>
    <p:extLst>
      <p:ext uri="{BB962C8B-B14F-4D97-AF65-F5344CB8AC3E}">
        <p14:creationId xmlns:p14="http://schemas.microsoft.com/office/powerpoint/2010/main" val="617196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classic example: Bank Accounts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3" y="1360113"/>
            <a:ext cx="5639333" cy="537319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96" y="1360113"/>
            <a:ext cx="5199977" cy="180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5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wrong with this code?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18" y="1238250"/>
            <a:ext cx="6639081" cy="53038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https://blogs.sap.com/2016/07/29/an-example-to-explain-why-we-need-aop-aspect-oriented-programming/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3095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Before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20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/>
              <a:t>Advice is executed when the method/constructor is called.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49" y="2709949"/>
            <a:ext cx="3976811" cy="11222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3998422"/>
            <a:ext cx="10708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/>
              <a:t>Remark:</a:t>
            </a:r>
            <a:r>
              <a:rPr lang="en-GB" sz="2800"/>
              <a:t> if the advice throws an exception, then the call </a:t>
            </a:r>
            <a:r>
              <a:rPr lang="en-GB" sz="2800" i="1"/>
              <a:t>fails</a:t>
            </a:r>
            <a:r>
              <a:rPr lang="en-GB" sz="2800"/>
              <a:t>.</a:t>
            </a:r>
            <a:endParaRPr lang="en-GB" sz="2800" u="sng"/>
          </a:p>
        </p:txBody>
      </p:sp>
      <p:sp>
        <p:nvSpPr>
          <p:cNvPr id="6" name="TextBox 5"/>
          <p:cNvSpPr txBox="1"/>
          <p:nvPr/>
        </p:nvSpPr>
        <p:spPr>
          <a:xfrm>
            <a:off x="838200" y="4962698"/>
            <a:ext cx="100085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/>
              <a:t>Applications</a:t>
            </a:r>
            <a:r>
              <a:rPr lang="en-GB" sz="280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/>
              <a:t>Logging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/>
              <a:t>Pre-conditions in general</a:t>
            </a:r>
          </a:p>
        </p:txBody>
      </p:sp>
    </p:spTree>
    <p:extLst>
      <p:ext uri="{BB962C8B-B14F-4D97-AF65-F5344CB8AC3E}">
        <p14:creationId xmlns:p14="http://schemas.microsoft.com/office/powerpoint/2010/main" val="10361848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37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/>
              <a:t>Advice is executed after the method/constructor has ended.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7" y="2601884"/>
            <a:ext cx="3860433" cy="11748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4276" y="4148051"/>
            <a:ext cx="104989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u="sng"/>
              <a:t>Remark:</a:t>
            </a:r>
            <a:r>
              <a:rPr lang="en-GB" sz="2800"/>
              <a:t> The advice shall be executed </a:t>
            </a:r>
            <a:r>
              <a:rPr lang="en-GB" sz="2800" i="1"/>
              <a:t>regardless</a:t>
            </a:r>
            <a:r>
              <a:rPr lang="en-GB" sz="2800"/>
              <a:t> of what happened during the call.</a:t>
            </a:r>
            <a:endParaRPr lang="en-GB" sz="2800" u="sng"/>
          </a:p>
        </p:txBody>
      </p:sp>
      <p:sp>
        <p:nvSpPr>
          <p:cNvPr id="6" name="TextBox 5"/>
          <p:cNvSpPr txBox="1"/>
          <p:nvPr/>
        </p:nvSpPr>
        <p:spPr>
          <a:xfrm>
            <a:off x="964276" y="5178829"/>
            <a:ext cx="100085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/>
              <a:t>Applications</a:t>
            </a:r>
            <a:r>
              <a:rPr lang="en-GB" sz="280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/>
              <a:t>Data persistence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/>
              <a:t>Post-conditions in general</a:t>
            </a:r>
          </a:p>
        </p:txBody>
      </p:sp>
    </p:spTree>
    <p:extLst>
      <p:ext uri="{BB962C8B-B14F-4D97-AF65-F5344CB8AC3E}">
        <p14:creationId xmlns:p14="http://schemas.microsoft.com/office/powerpoint/2010/main" val="34145193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More on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en-GB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/>
              <a:t>Only after successful completion: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Only after error: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 u="sng"/>
              <a:t>Remark:</a:t>
            </a:r>
            <a:r>
              <a:rPr lang="en-GB"/>
              <a:t> input/output of the calls can be given as parameters for the advice</a:t>
            </a:r>
            <a:endParaRPr lang="en-GB" u="sng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57" y="2477193"/>
            <a:ext cx="4065340" cy="101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157" y="4330931"/>
            <a:ext cx="3505689" cy="10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25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Around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9015"/>
          </a:xfrm>
        </p:spPr>
        <p:txBody>
          <a:bodyPr/>
          <a:lstStyle/>
          <a:p>
            <a:r>
              <a:rPr lang="en-GB"/>
              <a:t>Advice is executed at the beginning of the (call) execution.</a:t>
            </a:r>
          </a:p>
          <a:p>
            <a:r>
              <a:rPr lang="en-GB"/>
              <a:t>Can potentially override everything! </a:t>
            </a:r>
            <a:r>
              <a:rPr lang="en-GB">
                <a:sym typeface="Wingdings" panose="05000000000000000000" pitchFamily="2" charset="2"/>
              </a:rPr>
              <a:t> same signature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57" y="2969577"/>
            <a:ext cx="5239481" cy="242538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718262" y="4281055"/>
            <a:ext cx="3075709" cy="3158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39338" y="5652655"/>
            <a:ext cx="10099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/>
              <a:t>Original execution can be resumed using </a:t>
            </a:r>
            <a:r>
              <a:rPr lang="en-GB" sz="2800">
                <a:latin typeface="Courier New" panose="02070309020205020404" pitchFamily="49" charset="0"/>
                <a:cs typeface="Courier New" panose="02070309020205020404" pitchFamily="49" charset="0"/>
              </a:rPr>
              <a:t>proceed</a:t>
            </a:r>
          </a:p>
          <a:p>
            <a:r>
              <a:rPr lang="en-GB" sz="2800"/>
              <a:t>(We can also get the output)</a:t>
            </a:r>
          </a:p>
        </p:txBody>
      </p:sp>
    </p:spTree>
    <p:extLst>
      <p:ext uri="{BB962C8B-B14F-4D97-AF65-F5344CB8AC3E}">
        <p14:creationId xmlns:p14="http://schemas.microsoft.com/office/powerpoint/2010/main" val="97225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13479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004" y="2076745"/>
            <a:ext cx="6535062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56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Anonymous vs Named </a:t>
            </a:r>
            <a:r>
              <a:rPr lang="en-GB" err="1"/>
              <a:t>Pointcut</a:t>
            </a:r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68" y="1825625"/>
            <a:ext cx="6611663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http://www.i3s.unice.fr/~riveill/mes-cours/composants/LOG%2009%20-%20aspectJ.pdf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2697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Example: Refresh (1/3)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84" y="1881685"/>
            <a:ext cx="7573432" cy="4239217"/>
          </a:xfrm>
        </p:spPr>
      </p:pic>
    </p:spTree>
    <p:extLst>
      <p:ext uri="{BB962C8B-B14F-4D97-AF65-F5344CB8AC3E}">
        <p14:creationId xmlns:p14="http://schemas.microsoft.com/office/powerpoint/2010/main" val="18523715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Example: Refresh (2/3)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15" y="2296081"/>
            <a:ext cx="7840169" cy="341042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http://www.i3s.unice.fr/~riveill/mes-cours/composants/LOG%2009%20-%20aspectJ.pdf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085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Example: Refresh (3/3)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26630"/>
          </a:xfrm>
        </p:spPr>
        <p:txBody>
          <a:bodyPr/>
          <a:lstStyle/>
          <a:p>
            <a:r>
              <a:rPr lang="en-GB"/>
              <a:t>A </a:t>
            </a:r>
            <a:r>
              <a:rPr lang="en-GB" err="1"/>
              <a:t>pointcut</a:t>
            </a:r>
            <a:r>
              <a:rPr lang="en-GB"/>
              <a:t> may refer to more than one class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http://www.i3s.unice.fr/~riveill/mes-cours/composants/LOG%2009%20-%20aspectJ.pdf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64" y="2236124"/>
            <a:ext cx="6916115" cy="403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42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this() </a:t>
            </a:r>
            <a:r>
              <a:rPr lang="en-GB"/>
              <a:t>vs. 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target()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9015"/>
          </a:xfrm>
        </p:spPr>
        <p:txBody>
          <a:bodyPr/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this()</a:t>
            </a:r>
            <a:r>
              <a:rPr lang="en-GB"/>
              <a:t> refers to the current object in which we are</a:t>
            </a:r>
          </a:p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target() </a:t>
            </a:r>
            <a:r>
              <a:rPr lang="en-GB"/>
              <a:t>refers to the object invoked/referenced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https://stackoverflow.com/questions/34305792/this-vs-target-aspectj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07" y="2969577"/>
            <a:ext cx="2277687" cy="23173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644" y="5511338"/>
            <a:ext cx="11296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latin typeface="Courier New" panose="02070309020205020404" pitchFamily="49" charset="0"/>
                <a:cs typeface="Courier New" panose="02070309020205020404" pitchFamily="49" charset="0"/>
              </a:rPr>
              <a:t>call(*n(..)) </a:t>
            </a:r>
            <a:r>
              <a:rPr lang="en-GB" sz="2800"/>
              <a:t>when captured from </a:t>
            </a:r>
            <a:r>
              <a:rPr lang="en-GB" sz="2800">
                <a:latin typeface="Courier New" panose="02070309020205020404" pitchFamily="49" charset="0"/>
                <a:cs typeface="Courier New" panose="02070309020205020404" pitchFamily="49" charset="0"/>
              </a:rPr>
              <a:t>m()</a:t>
            </a:r>
            <a:r>
              <a:rPr lang="en-GB" sz="2800"/>
              <a:t> has an A-type this and </a:t>
            </a:r>
          </a:p>
          <a:p>
            <a:r>
              <a:rPr lang="en-GB" sz="2800"/>
              <a:t>a B-type target.</a:t>
            </a:r>
          </a:p>
        </p:txBody>
      </p:sp>
    </p:spTree>
    <p:extLst>
      <p:ext uri="{BB962C8B-B14F-4D97-AF65-F5344CB8AC3E}">
        <p14:creationId xmlns:p14="http://schemas.microsoft.com/office/powerpoint/2010/main" val="422792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wrong with this code?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841" y="2593571"/>
            <a:ext cx="5874563" cy="2512719"/>
          </a:xfrm>
        </p:spPr>
      </p:pic>
      <p:sp>
        <p:nvSpPr>
          <p:cNvPr id="5" name="TextBox 4"/>
          <p:cNvSpPr txBox="1"/>
          <p:nvPr/>
        </p:nvSpPr>
        <p:spPr>
          <a:xfrm>
            <a:off x="2177935" y="1787236"/>
            <a:ext cx="750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The Business Logic is flooded by </a:t>
            </a:r>
            <a:r>
              <a:rPr lang="en-GB" b="1" u="sng"/>
              <a:t>non-functional</a:t>
            </a:r>
            <a:r>
              <a:rPr lang="en-GB" b="1"/>
              <a:t> code!</a:t>
            </a:r>
          </a:p>
        </p:txBody>
      </p:sp>
    </p:spTree>
    <p:extLst>
      <p:ext uri="{BB962C8B-B14F-4D97-AF65-F5344CB8AC3E}">
        <p14:creationId xmlns:p14="http://schemas.microsoft.com/office/powerpoint/2010/main" val="1124808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7" y="1825625"/>
            <a:ext cx="5802284" cy="42177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431" y="1817205"/>
            <a:ext cx="6026727" cy="421772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866312" y="5054138"/>
            <a:ext cx="1604357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72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Reflexivity with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thisJointPoint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http://www.i3s.unice.fr/~riveill/mes-cours/composants/LOG%2009%20-%20aspectJ.pdf</a:t>
            </a:r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915" y="1962659"/>
            <a:ext cx="7478169" cy="4077269"/>
          </a:xfrm>
        </p:spPr>
      </p:pic>
    </p:spTree>
    <p:extLst>
      <p:ext uri="{BB962C8B-B14F-4D97-AF65-F5344CB8AC3E}">
        <p14:creationId xmlns:p14="http://schemas.microsoft.com/office/powerpoint/2010/main" val="554155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09015"/>
          </a:xfrm>
        </p:spPr>
        <p:txBody>
          <a:bodyPr/>
          <a:lstStyle/>
          <a:p>
            <a:r>
              <a:rPr lang="en-GB"/>
              <a:t>Capture the input arguments</a:t>
            </a:r>
          </a:p>
          <a:p>
            <a:pPr marL="0" indent="0">
              <a:buNone/>
            </a:pPr>
            <a:r>
              <a:rPr lang="en-GB" u="sng"/>
              <a:t>Example: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http://www.i3s.unice.fr/~riveill/mes-cours/composants/LOG%2009%20-%20aspectJ.pdf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258" y="2393397"/>
            <a:ext cx="7411484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017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cflow</a:t>
            </a:r>
            <a:r>
              <a:rPr lang="en-GB"/>
              <a:t> and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cflowbelow</a:t>
            </a:r>
            <a:endParaRPr lang="en-GB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511" y="1825625"/>
            <a:ext cx="7680978" cy="435133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http://www.i3s.unice.fr/~riveill/mes-cours/composants/LOG%2009%20-%20aspectJ.pdf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19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cflow</a:t>
            </a:r>
            <a:r>
              <a:rPr lang="en-GB"/>
              <a:t> and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cflowbelow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66462"/>
          </a:xfrm>
        </p:spPr>
        <p:txBody>
          <a:bodyPr>
            <a:normAutofit lnSpcReduction="10000"/>
          </a:bodyPr>
          <a:lstStyle/>
          <a:p>
            <a:r>
              <a:rPr lang="en-GB"/>
              <a:t>Captures all the flow of execution of the joint point (including or not the joint point itself)</a:t>
            </a:r>
          </a:p>
          <a:p>
            <a:pPr marL="0" indent="0">
              <a:buNone/>
            </a:pPr>
            <a:r>
              <a:rPr lang="en-GB" u="sng"/>
              <a:t>Example:</a:t>
            </a:r>
            <a:r>
              <a:rPr lang="en-GB"/>
              <a:t> call, execution, getter, setter, etc...</a:t>
            </a:r>
          </a:p>
          <a:p>
            <a:pPr marL="0" indent="0">
              <a:buNone/>
            </a:pPr>
            <a:endParaRPr lang="en-GB" sz="10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http://www.i3s.unice.fr/~riveill/mes-cours/composants/LOG%2009%20-%20aspectJ.pdf</a:t>
            </a:r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5" y="3327024"/>
            <a:ext cx="6858097" cy="28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5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cflow</a:t>
            </a:r>
            <a:r>
              <a:rPr lang="en-GB"/>
              <a:t> and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cflowbelow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89670"/>
          </a:xfrm>
        </p:spPr>
        <p:txBody>
          <a:bodyPr>
            <a:normAutofit lnSpcReduction="10000"/>
          </a:bodyPr>
          <a:lstStyle/>
          <a:p>
            <a:r>
              <a:rPr lang="en-GB"/>
              <a:t>Captures all the flow of execution of the joint point (including or not the joint point itself)</a:t>
            </a:r>
          </a:p>
          <a:p>
            <a:pPr marL="0" indent="0">
              <a:buNone/>
            </a:pPr>
            <a:r>
              <a:rPr lang="en-GB" u="sng"/>
              <a:t>Example:</a:t>
            </a:r>
            <a:r>
              <a:rPr lang="en-GB"/>
              <a:t> call, execution, getter, setter, etc...</a:t>
            </a:r>
          </a:p>
          <a:p>
            <a:pPr marL="0" indent="0">
              <a:buNone/>
            </a:pPr>
            <a:endParaRPr lang="en-GB" sz="1000"/>
          </a:p>
          <a:p>
            <a:r>
              <a:rPr lang="en-GB"/>
              <a:t>Risk of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StackOverFlow</a:t>
            </a:r>
            <a:r>
              <a:rPr lang="en-GB"/>
              <a:t> (e.g., with recursive calls)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http://maverick-amey.blogspot.com/2007/12/using-cflow-and-cflowbelow-in-pointcuts.html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69" y="3915295"/>
            <a:ext cx="2610214" cy="2715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651" y="4173663"/>
            <a:ext cx="5159150" cy="17200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2" y="4352560"/>
            <a:ext cx="3374966" cy="142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3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within</a:t>
            </a:r>
            <a:r>
              <a:rPr lang="en-GB"/>
              <a:t> and </a:t>
            </a:r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withincode</a:t>
            </a:r>
            <a:endParaRPr lang="en-GB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5640"/>
          </a:xfrm>
        </p:spPr>
        <p:txBody>
          <a:bodyPr/>
          <a:lstStyle/>
          <a:p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within(Type)</a:t>
            </a:r>
            <a:r>
              <a:rPr lang="en-GB"/>
              <a:t>		captures all joint-points in the block</a:t>
            </a:r>
          </a:p>
          <a:p>
            <a:r>
              <a:rPr lang="en-GB" err="1">
                <a:latin typeface="Courier New" panose="02070309020205020404" pitchFamily="49" charset="0"/>
                <a:cs typeface="Courier New" panose="02070309020205020404" pitchFamily="49" charset="0"/>
              </a:rPr>
              <a:t>withincode</a:t>
            </a:r>
            <a:r>
              <a:rPr lang="en-GB">
                <a:latin typeface="Courier New" panose="02070309020205020404" pitchFamily="49" charset="0"/>
                <a:cs typeface="Courier New" panose="02070309020205020404" pitchFamily="49" charset="0"/>
              </a:rPr>
              <a:t>(Method)	</a:t>
            </a:r>
            <a:r>
              <a:rPr lang="en-GB"/>
              <a:t>same as above inside a code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http://andrei.clubcisco.ro/cursuri/f/f-sym/4idp/12_Dezvoltare_orientata_pe_aspecte_doc.pdf</a:t>
            </a:r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3180522"/>
            <a:ext cx="6592220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70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Composition of aspects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35190"/>
          </a:xfrm>
        </p:spPr>
        <p:txBody>
          <a:bodyPr/>
          <a:lstStyle/>
          <a:p>
            <a:pPr marL="0" indent="0">
              <a:buNone/>
            </a:pPr>
            <a:r>
              <a:rPr lang="en-GB" b="1"/>
              <a:t>Question: </a:t>
            </a:r>
            <a:r>
              <a:rPr lang="en-GB"/>
              <a:t>Two aspects applied to </a:t>
            </a:r>
            <a:r>
              <a:rPr lang="en-GB" i="1"/>
              <a:t>the same joint-point?</a:t>
            </a:r>
            <a:endParaRPr lang="en-GB" b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http://www.i3s.unice.fr/~riveill/mes-cours/composants/LOG%2009%20-%20aspectJ.pdf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39" y="2574204"/>
            <a:ext cx="6506483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20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Composition of aspects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75764"/>
          </a:xfrm>
        </p:spPr>
        <p:txBody>
          <a:bodyPr>
            <a:normAutofit lnSpcReduction="10000"/>
          </a:bodyPr>
          <a:lstStyle/>
          <a:p>
            <a:r>
              <a:rPr lang="en-GB"/>
              <a:t>No pre-defined order, except inside an aspect and its sub-aspects</a:t>
            </a:r>
          </a:p>
          <a:p>
            <a:r>
              <a:rPr lang="en-GB" b="1"/>
              <a:t>But</a:t>
            </a:r>
            <a:r>
              <a:rPr lang="en-GB"/>
              <a:t> we can declare some order over the aspects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85" y="2936326"/>
            <a:ext cx="6506483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0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(De)Activate an Aspect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916" y="3101056"/>
            <a:ext cx="7116168" cy="1800476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http://www.i3s.unice.fr/~riveill/mes-cours/composants/LOG%2009%20-%20aspectJ.pdf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74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short history of programming paradigms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5923765"/>
              </p:ext>
            </p:extLst>
          </p:nvPr>
        </p:nvGraphicFramePr>
        <p:xfrm>
          <a:off x="838200" y="1825625"/>
          <a:ext cx="105156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5096155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01670224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6769270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9263831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4973041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Preoccupation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Brick</a:t>
                      </a:r>
                      <a:r>
                        <a:rPr lang="en-GB" baseline="0"/>
                        <a:t> </a:t>
                      </a:r>
                      <a:r>
                        <a:rPr lang="en-GB"/>
                        <a:t>basis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69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Structured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1950’s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Control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Instruction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ALGOL, Pascal, Ada…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69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Procedural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1960’s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Code portions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Procedure calls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BASIC, 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612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Object Oriented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1970’s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Data as Objects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Java, C++…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31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/>
                        <a:t>Aspect Oriented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/>
                        <a:t>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1"/>
                        <a:t>Cross-cutting concerns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i="1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/>
                        <a:t>Compatible with most</a:t>
                      </a:r>
                      <a:r>
                        <a:rPr lang="en-GB" b="1" baseline="0"/>
                        <a:t> languages</a:t>
                      </a:r>
                      <a:endParaRPr lang="en-GB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74028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https://www.jmdoudoux.fr/java/dej/chap-aop.htm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320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Applications: Trace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1" y="1554480"/>
            <a:ext cx="5960225" cy="462248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http://andrei.clubcisco.ro/cursuri/f/f-sym/4idp/12_Dezvoltare_orientata_pe_aspecte_doc.pdf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8250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Applications: Remote Service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1" y="1690688"/>
            <a:ext cx="5354531" cy="4296375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http://andrei.clubcisco.ro/cursuri/f/f-sym/4idp/12_Dezvoltare_orientata_pe_aspecte_doc.pdf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84" y="1690688"/>
            <a:ext cx="6176356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7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Applications: </a:t>
            </a:r>
            <a:r>
              <a:rPr lang="en-GB" err="1"/>
              <a:t>Memoization</a:t>
            </a:r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9703"/>
            <a:ext cx="5951913" cy="18004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1" y="3355365"/>
            <a:ext cx="5927169" cy="2829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736" y="1651996"/>
            <a:ext cx="6506483" cy="512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642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Applications: Caching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53" y="2210344"/>
            <a:ext cx="6944694" cy="35819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hlinkClick r:id="rId3"/>
              </a:rPr>
              <a:t>http://www.i3s.unice.fr/~riveill/mes-cours/composants/LOG%2009%20-%20aspectJ.pdf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90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of AOP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Sometimes more difficult to read/understand the instruction flow</a:t>
            </a:r>
          </a:p>
          <a:p>
            <a:endParaRPr lang="en-GB"/>
          </a:p>
          <a:p>
            <a:r>
              <a:rPr lang="en-GB"/>
              <a:t>Logical errors for non-functional requirements may produce cascade effects</a:t>
            </a:r>
          </a:p>
          <a:p>
            <a:endParaRPr lang="en-GB"/>
          </a:p>
          <a:p>
            <a:r>
              <a:rPr lang="en-GB"/>
              <a:t> ``Fragile’’ </a:t>
            </a:r>
            <a:r>
              <a:rPr lang="en-GB" err="1"/>
              <a:t>pointcut</a:t>
            </a:r>
            <a:r>
              <a:rPr lang="en-GB"/>
              <a:t> definition (sensitivity)</a:t>
            </a:r>
          </a:p>
          <a:p>
            <a:endParaRPr lang="en-GB"/>
          </a:p>
          <a:p>
            <a:r>
              <a:rPr lang="en-GB"/>
              <a:t> Self-application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458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74792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Cross-cutting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Logging,</a:t>
            </a:r>
          </a:p>
          <a:p>
            <a:endParaRPr lang="en-GB"/>
          </a:p>
          <a:p>
            <a:r>
              <a:rPr lang="en-GB"/>
              <a:t>Security manager,</a:t>
            </a:r>
          </a:p>
          <a:p>
            <a:endParaRPr lang="en-GB"/>
          </a:p>
          <a:p>
            <a:r>
              <a:rPr lang="en-GB"/>
              <a:t>Communication with DBs, Network connection, etc…</a:t>
            </a:r>
          </a:p>
          <a:p>
            <a:endParaRPr lang="en-GB"/>
          </a:p>
          <a:p>
            <a:pPr marL="0" indent="0" algn="ctr">
              <a:buNone/>
            </a:pPr>
            <a:r>
              <a:rPr lang="en-GB" b="1"/>
              <a:t>~ Non-functional requirements </a:t>
            </a:r>
            <a:br>
              <a:rPr lang="en-GB" b="1"/>
            </a:br>
            <a:r>
              <a:rPr lang="en-GB" b="1"/>
              <a:t>In complement to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48715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First Try: Template Method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1939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Delegate some behaviours (e.g., abstract class/subclasses)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32" y="2462501"/>
            <a:ext cx="5687219" cy="3553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400" y="2966270"/>
            <a:ext cx="5649113" cy="23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Template Method Pattern: Drawbacks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Change of behaviour for ``execute()’’ (e.g., no authorization) would require an override/ a modification of the abstract class.</a:t>
            </a:r>
          </a:p>
          <a:p>
            <a:pPr marL="0" indent="0">
              <a:buNone/>
            </a:pPr>
            <a:endParaRPr lang="en-GB"/>
          </a:p>
          <a:p>
            <a:pPr>
              <a:buFont typeface="Wingdings" panose="05000000000000000000" pitchFamily="2" charset="2"/>
              <a:buChar char="è"/>
            </a:pPr>
            <a:r>
              <a:rPr lang="en-GB">
                <a:sym typeface="Wingdings" panose="05000000000000000000" pitchFamily="2" charset="2"/>
              </a:rPr>
              <a:t>Redundancy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GB">
                <a:sym typeface="Wingdings" panose="05000000000000000000" pitchFamily="2" charset="2"/>
              </a:rPr>
              <a:t>Maintenance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GB">
                <a:sym typeface="Wingdings" panose="05000000000000000000" pitchFamily="2" charset="2"/>
              </a:rPr>
              <a:t>Growing number of SLOCs…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469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09C12126FD034C95795B2D13D1B828" ma:contentTypeVersion="7" ma:contentTypeDescription="Create a new document." ma:contentTypeScope="" ma:versionID="d0147061ea266f04b776fca162d4ff92">
  <xsd:schema xmlns:xsd="http://www.w3.org/2001/XMLSchema" xmlns:xs="http://www.w3.org/2001/XMLSchema" xmlns:p="http://schemas.microsoft.com/office/2006/metadata/properties" xmlns:ns2="0576be70-ba5a-4139-b9ee-a21c6a4c036f" targetNamespace="http://schemas.microsoft.com/office/2006/metadata/properties" ma:root="true" ma:fieldsID="032883ae7d78c552c7ab08e4a206c7e9" ns2:_="">
    <xsd:import namespace="0576be70-ba5a-4139-b9ee-a21c6a4c036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76be70-ba5a-4139-b9ee-a21c6a4c03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E52ACC-1293-40F4-8124-CAFD852EFF5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EBCC106-43C3-4DE6-AB1A-4F5A8423CAD8}">
  <ds:schemaRefs>
    <ds:schemaRef ds:uri="0576be70-ba5a-4139-b9ee-a21c6a4c036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BDAA6E5-0043-4784-BFC6-795AFD1BC3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65</Slides>
  <Notes>0</Notes>
  <HiddenSlides>7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Aspect-Oriented Programming</vt:lpstr>
      <vt:lpstr>Introducing myself</vt:lpstr>
      <vt:lpstr>Additional Information</vt:lpstr>
      <vt:lpstr>What is wrong with this code?</vt:lpstr>
      <vt:lpstr>What is wrong with this code?</vt:lpstr>
      <vt:lpstr>A short history of programming paradigms</vt:lpstr>
      <vt:lpstr>Cross-cutting concerns</vt:lpstr>
      <vt:lpstr>First Try: Template Method Pattern</vt:lpstr>
      <vt:lpstr>Template Method Pattern: Drawbacks</vt:lpstr>
      <vt:lpstr>Second Try: Decorator Pattern</vt:lpstr>
      <vt:lpstr>Decorator Pattern: Drawbacks</vt:lpstr>
      <vt:lpstr>Yet another try: Visitor Pattern</vt:lpstr>
      <vt:lpstr>Visitor Pattern: Drawbacks</vt:lpstr>
      <vt:lpstr>Current Issues</vt:lpstr>
      <vt:lpstr>Some Negative Consequences</vt:lpstr>
      <vt:lpstr>Another Example: Points and Line</vt:lpstr>
      <vt:lpstr>First Try</vt:lpstr>
      <vt:lpstr>Second Try: with history</vt:lpstr>
      <vt:lpstr>More examples</vt:lpstr>
      <vt:lpstr>Identifying cross-cutting concerns</vt:lpstr>
      <vt:lpstr>Separation of Concerns</vt:lpstr>
      <vt:lpstr>Schematic View</vt:lpstr>
      <vt:lpstr>Example of generated code</vt:lpstr>
      <vt:lpstr>Comparison between OOP and AOP</vt:lpstr>
      <vt:lpstr>Some Applications of AOP</vt:lpstr>
      <vt:lpstr>Implementations</vt:lpstr>
      <vt:lpstr>AspectJ</vt:lpstr>
      <vt:lpstr>Aspect</vt:lpstr>
      <vt:lpstr>Example: back to the Move Tracker</vt:lpstr>
      <vt:lpstr>Aspects cont’d</vt:lpstr>
      <vt:lpstr>Joint-point</vt:lpstr>
      <vt:lpstr>Categories of Joint-points</vt:lpstr>
      <vt:lpstr>Schematic view</vt:lpstr>
      <vt:lpstr>Pointcut</vt:lpstr>
      <vt:lpstr>Corresponding signatures in AspectJ</vt:lpstr>
      <vt:lpstr>Regular Expressions</vt:lpstr>
      <vt:lpstr>Examples</vt:lpstr>
      <vt:lpstr>Advice</vt:lpstr>
      <vt:lpstr>A classic example: Bank Accounts</vt:lpstr>
      <vt:lpstr>Before </vt:lpstr>
      <vt:lpstr>After</vt:lpstr>
      <vt:lpstr>More on After </vt:lpstr>
      <vt:lpstr>Around</vt:lpstr>
      <vt:lpstr>An example</vt:lpstr>
      <vt:lpstr>Anonymous vs Named Pointcut</vt:lpstr>
      <vt:lpstr>Example: Refresh (1/3)</vt:lpstr>
      <vt:lpstr>Example: Refresh (2/3)</vt:lpstr>
      <vt:lpstr>Example: Refresh (3/3)</vt:lpstr>
      <vt:lpstr>this() vs. target()</vt:lpstr>
      <vt:lpstr>An Example</vt:lpstr>
      <vt:lpstr>Reflexivity with thisJointPoint</vt:lpstr>
      <vt:lpstr>args()</vt:lpstr>
      <vt:lpstr>cflow and cflowbelow</vt:lpstr>
      <vt:lpstr>cflow and cflowbelow</vt:lpstr>
      <vt:lpstr>cflow and cflowbelow</vt:lpstr>
      <vt:lpstr>within and withincode</vt:lpstr>
      <vt:lpstr>Composition of aspects</vt:lpstr>
      <vt:lpstr>Composition of aspects (cont’d)</vt:lpstr>
      <vt:lpstr>(De)Activate an Aspect</vt:lpstr>
      <vt:lpstr>Applications: Trace</vt:lpstr>
      <vt:lpstr>Applications: Remote Service</vt:lpstr>
      <vt:lpstr>Applications: Memoization</vt:lpstr>
      <vt:lpstr>Applications: Caching</vt:lpstr>
      <vt:lpstr>Limitations of AOP</vt:lpstr>
      <vt:lpstr>PowerPoint Presentation</vt:lpstr>
    </vt:vector>
  </TitlesOfParts>
  <Company>ICI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Aspect-Oriented Programming</dc:title>
  <dc:creator>Guillaume Ducoffe</dc:creator>
  <cp:revision>2</cp:revision>
  <dcterms:created xsi:type="dcterms:W3CDTF">2020-02-14T12:19:12Z</dcterms:created>
  <dcterms:modified xsi:type="dcterms:W3CDTF">2021-04-07T21:54:57Z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0x010100F709C12126FD034C95795B2D13D1B828</vt:lpwstr>
  </property>
</Properties>
</file>